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86" r:id="rId3"/>
    <p:sldId id="284" r:id="rId4"/>
    <p:sldId id="267" r:id="rId5"/>
    <p:sldId id="287" r:id="rId6"/>
    <p:sldId id="262" r:id="rId7"/>
    <p:sldId id="290" r:id="rId8"/>
    <p:sldId id="292" r:id="rId9"/>
    <p:sldId id="283" r:id="rId10"/>
    <p:sldId id="265" r:id="rId11"/>
    <p:sldId id="281" r:id="rId12"/>
    <p:sldId id="294" r:id="rId13"/>
    <p:sldId id="293" r:id="rId14"/>
    <p:sldId id="29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404AC"/>
    <a:srgbClr val="FF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324" autoAdjust="0"/>
    <p:restoredTop sz="86323" autoAdjust="0"/>
  </p:normalViewPr>
  <p:slideViewPr>
    <p:cSldViewPr>
      <p:cViewPr varScale="1">
        <p:scale>
          <a:sx n="73" d="100"/>
          <a:sy n="73" d="100"/>
        </p:scale>
        <p:origin x="-12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507288" cy="4373563"/>
          </a:xfrm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Фотосинтез</a:t>
            </a:r>
          </a:p>
          <a:p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учитель биологии МОБУ «Трудовая СОШ»</a:t>
            </a:r>
          </a:p>
          <a:p>
            <a:pPr>
              <a:buNone/>
            </a:pPr>
            <a:r>
              <a:rPr lang="ru-RU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Тыщенко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Николаевна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биологии </a:t>
            </a:r>
            <a:br>
              <a:rPr lang="ru-RU" dirty="0" smtClean="0"/>
            </a:br>
            <a:r>
              <a:rPr lang="ru-RU" dirty="0" smtClean="0"/>
              <a:t>10 класс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811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1928802"/>
            <a:ext cx="4505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 урока: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357166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показать </a:t>
            </a:r>
            <a:r>
              <a:rPr lang="ru-RU" sz="2400" dirty="0" smtClean="0"/>
              <a:t>в чем заключается смысл процесса фотосинтеза, отметить его роль в жизни человека и на </a:t>
            </a:r>
            <a:r>
              <a:rPr lang="ru-RU" sz="2400" dirty="0" smtClean="0"/>
              <a:t>Земле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57166"/>
            <a:ext cx="26450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урока: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000372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Раскрыть  </a:t>
            </a:r>
            <a:r>
              <a:rPr lang="ru-RU" sz="2000" dirty="0" smtClean="0"/>
              <a:t>знания об обмене веществ и превращении энергии, </a:t>
            </a:r>
            <a:r>
              <a:rPr lang="ru-RU" sz="2000" dirty="0" smtClean="0"/>
              <a:t>Усовершенствовать  </a:t>
            </a:r>
            <a:r>
              <a:rPr lang="ru-RU" sz="2000" dirty="0" smtClean="0"/>
              <a:t>знания о сущности ,особенностях и значении обмена веществ взаимосвязью этих процессов.  (катаболизм и </a:t>
            </a:r>
            <a:r>
              <a:rPr lang="ru-RU" sz="2000" dirty="0" smtClean="0"/>
              <a:t>анаболизм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801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961077"/>
            <a:ext cx="8260672" cy="103942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Я хлорофилл, всегда зеленый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Пускай прохлада или зной,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Но я тружусь, как заведенный,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И каждый раз иду, как в бой.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Лишь только солнышко проглянет,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Я первый луч его ловлю.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И сразу воздух чистым станет,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И сразу всех я накормлю.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Вода по стеблям поднимаясь,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Идет к зеленому листу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И с СО</a:t>
            </a:r>
            <a:r>
              <a:rPr lang="ru-RU" sz="2400" b="1" baseline="-250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 соединяясь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Дает нам сахар на свету.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Вот так творение природы –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Волшебный, добрый хлорофилл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Способен прокормить народы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Хотя уж к вечеру без сил.</a:t>
            </a:r>
            <a: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Г.И. </a:t>
            </a:r>
            <a:r>
              <a:rPr lang="ru-RU" sz="2400" b="1" dirty="0" err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Лернер</a:t>
            </a:r>
            <a:endParaRPr lang="ru-RU" sz="2400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500042"/>
            <a:ext cx="807249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световой энергии в энергию химических связей.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214311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1.Фаза световая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7884" y="221455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2.Фаза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темновая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918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3174" y="0"/>
            <a:ext cx="3804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/>
              <a:t>Фотосинтез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857496"/>
            <a:ext cx="5580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«Солнце, жизнь и хлорофилл» русский учёный К.А. Тимирязев</a:t>
            </a:r>
          </a:p>
        </p:txBody>
      </p:sp>
      <p:pic>
        <p:nvPicPr>
          <p:cNvPr id="7" name="Picture 7" descr="ти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630" y="2132856"/>
            <a:ext cx="2886260" cy="40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ти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68" y="2132855"/>
            <a:ext cx="2886260" cy="40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6525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способу питания организмы делятся на две группы: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11760" y="3212976"/>
            <a:ext cx="216024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2000" y="3212976"/>
            <a:ext cx="244827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785786" y="4214818"/>
            <a:ext cx="2160240" cy="9805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57950" y="4357694"/>
            <a:ext cx="1796210" cy="850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47359" y="4480519"/>
            <a:ext cx="242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Автотрофы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388" y="4572008"/>
            <a:ext cx="2080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Гетеротрофы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401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357166"/>
            <a:ext cx="7200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i="1" dirty="0" smtClean="0"/>
              <a:t>История </a:t>
            </a:r>
            <a:r>
              <a:rPr lang="ru-RU" sz="4400" i="1" dirty="0" smtClean="0"/>
              <a:t>фотосинтеза</a:t>
            </a:r>
            <a:endParaRPr lang="ru-RU" sz="4400" i="1" dirty="0"/>
          </a:p>
        </p:txBody>
      </p:sp>
      <p:pic>
        <p:nvPicPr>
          <p:cNvPr id="3" name="Picture 36" descr="п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92946"/>
            <a:ext cx="2616206" cy="3550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43240" y="164305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1771 г. </a:t>
            </a:r>
            <a:r>
              <a:rPr lang="ru-RU" dirty="0" smtClean="0"/>
              <a:t>–Джозеф </a:t>
            </a:r>
            <a:r>
              <a:rPr lang="ru-RU" dirty="0"/>
              <a:t>Пристли установил, что растения «исправляют» воздух, «испорченный» горящей свечой.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264318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1782 г. – </a:t>
            </a:r>
            <a:r>
              <a:rPr lang="ru-RU" dirty="0" smtClean="0"/>
              <a:t>Ж. </a:t>
            </a:r>
            <a:r>
              <a:rPr lang="ru-RU" dirty="0" err="1" smtClean="0"/>
              <a:t>Сенебье</a:t>
            </a:r>
            <a:r>
              <a:rPr lang="ru-RU" dirty="0" smtClean="0"/>
              <a:t> установил, растения</a:t>
            </a:r>
            <a:r>
              <a:rPr lang="ru-RU" dirty="0"/>
              <a:t>, выделяя кислород, поглощают углекислый газ;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364331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1779 г.- </a:t>
            </a:r>
            <a:r>
              <a:rPr lang="ru-RU" dirty="0" smtClean="0"/>
              <a:t>Ян </a:t>
            </a:r>
            <a:r>
              <a:rPr lang="ru-RU" dirty="0" err="1"/>
              <a:t>Ингенхауз</a:t>
            </a:r>
            <a:r>
              <a:rPr lang="ru-RU" dirty="0"/>
              <a:t> </a:t>
            </a:r>
            <a:r>
              <a:rPr lang="ru-RU" dirty="0" smtClean="0"/>
              <a:t>установил, </a:t>
            </a:r>
            <a:r>
              <a:rPr lang="ru-RU" dirty="0"/>
              <a:t>что растения выделяют кислород только на свету. </a:t>
            </a:r>
          </a:p>
        </p:txBody>
      </p:sp>
    </p:spTree>
    <p:extLst>
      <p:ext uri="{BB962C8B-B14F-4D97-AF65-F5344CB8AC3E}">
        <p14:creationId xmlns="" xmlns:p14="http://schemas.microsoft.com/office/powerpoint/2010/main" val="171503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6555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ФАЗЫ ФОТОСИНТЕЗА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263653"/>
            <a:ext cx="3421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СВЕТОВАЯ</a:t>
            </a:r>
            <a:endParaRPr lang="ru-RU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62546" y="2276872"/>
            <a:ext cx="26915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ТЕМНОВАЯ</a:t>
            </a:r>
            <a:endParaRPr lang="ru-RU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8" name="Прямая со стрелкой 7"/>
          <p:cNvCxnSpPr>
            <a:endCxn id="4" idx="0"/>
          </p:cNvCxnSpPr>
          <p:nvPr/>
        </p:nvCxnSpPr>
        <p:spPr>
          <a:xfrm>
            <a:off x="6228184" y="1412776"/>
            <a:ext cx="680148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123728" y="1412776"/>
            <a:ext cx="1224136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455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536" y="285728"/>
            <a:ext cx="9258336" cy="1285884"/>
          </a:xfrm>
          <a:solidFill>
            <a:srgbClr val="00B050"/>
          </a:solidFill>
          <a:ln>
            <a:solidFill>
              <a:schemeClr val="accent5">
                <a:lumMod val="50000"/>
              </a:schemeClr>
            </a:solidFill>
          </a:ln>
          <a:scene3d>
            <a:camera prst="perspectiveLef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Кроме фотолиза воды, энергия света используется для синтеза АТФ из АДФ и фосфата без участия кислорода. В хлоропластах образуется в 30 раз больше АТФ, чем в митохондриях тех же растений с участием кислорода.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световая фаза идет в два этапа: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Расщепление воды под действием света.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Синтез АТФ.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Итоговым уравнением химизма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фотосинтеза световой фазы является:</a:t>
            </a:r>
          </a:p>
          <a:p>
            <a:pPr algn="ctr"/>
            <a:r>
              <a:rPr lang="ru-RU" dirty="0" smtClean="0">
                <a:solidFill>
                  <a:srgbClr val="0404AC"/>
                </a:solidFill>
                <a:latin typeface="Times New Roman" pitchFamily="18" charset="0"/>
                <a:cs typeface="Times New Roman" pitchFamily="18" charset="0"/>
              </a:rPr>
              <a:t>4ОН  =  О</a:t>
            </a:r>
            <a:r>
              <a:rPr lang="ru-RU" sz="1100" dirty="0" smtClean="0">
                <a:solidFill>
                  <a:srgbClr val="0404A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404AC"/>
                </a:solidFill>
                <a:latin typeface="Times New Roman" pitchFamily="18" charset="0"/>
                <a:cs typeface="Times New Roman" pitchFamily="18" charset="0"/>
              </a:rPr>
              <a:t>  +  2Н</a:t>
            </a:r>
            <a:r>
              <a:rPr lang="ru-RU" sz="1100" dirty="0" smtClean="0">
                <a:solidFill>
                  <a:srgbClr val="0404A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404AC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>
              <a:solidFill>
                <a:srgbClr val="0404A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Автотрофы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организмы, способные сами синтезировать необходимые им органические вещества, получая из окружающей среды углерод в виде углекислого газа, воду и минеральные соли.</a:t>
            </a:r>
          </a:p>
          <a:p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 автотрофным организмам относятся некоторые бактерии и все современные зеленые растения.</a:t>
            </a:r>
          </a:p>
          <a:p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источника </a:t>
            </a:r>
            <a:r>
              <a:rPr lang="ru-RU" sz="2400" dirty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энергии, 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используемого для синтеза органических соединений, автотрофы делятся на две группы:</a:t>
            </a:r>
          </a:p>
          <a:p>
            <a:pPr marL="0" indent="0">
              <a:buNone/>
            </a:pPr>
            <a:r>
              <a:rPr lang="ru-RU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Фототрофы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reflection blurRad="6350" stA="60000" endA="900" endPos="60000" dist="2999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ru-RU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Хемотрофы</a:t>
            </a:r>
            <a:endParaRPr lang="ru-RU" sz="2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00FF"/>
              </a:solidFill>
              <a:effectLst>
                <a:reflection blurRad="6350" stA="60000" endA="900" endPos="60000" dist="29997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202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77281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Владелец\Рабочий стол\ф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024" t="11736" r="14011" b="45614"/>
          <a:stretch>
            <a:fillRect/>
          </a:stretch>
        </p:blipFill>
        <p:spPr bwMode="auto">
          <a:xfrm>
            <a:off x="3929058" y="1785926"/>
            <a:ext cx="5000660" cy="378621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143372" y="250030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9454" y="2428868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56" y="2357430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6248" y="5143512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72462" y="4929198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2143116"/>
            <a:ext cx="3643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Солнечный луч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Углекислый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газ из воздуха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Вода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почвы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4.Кислород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5.Сахара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Фотосинтез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209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18"/>
            <a:ext cx="8572560" cy="6357982"/>
          </a:xfrm>
        </p:spPr>
        <p:txBody>
          <a:bodyPr>
            <a:normAutofit fontScale="40000" lnSpcReduction="20000"/>
          </a:bodyPr>
          <a:lstStyle/>
          <a:p>
            <a:r>
              <a:rPr lang="ru-RU" sz="3400" b="1" dirty="0" smtClean="0">
                <a:solidFill>
                  <a:srgbClr val="0000FF"/>
                </a:solidFill>
              </a:rPr>
              <a:t>Тест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1. Организмы, живущие за счет неорганического источника углерода:</a:t>
            </a:r>
          </a:p>
          <a:p>
            <a:r>
              <a:rPr lang="ru-RU" sz="3400" b="1" dirty="0" smtClean="0">
                <a:solidFill>
                  <a:srgbClr val="0000FF"/>
                </a:solidFill>
              </a:rPr>
              <a:t>А)</a:t>
            </a:r>
            <a:r>
              <a:rPr lang="ru-RU" sz="3400" dirty="0" smtClean="0">
                <a:solidFill>
                  <a:srgbClr val="0000FF"/>
                </a:solidFill>
              </a:rPr>
              <a:t> автотрофы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Б) гетеротрофы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В) </a:t>
            </a:r>
            <a:r>
              <a:rPr lang="ru-RU" sz="3400" dirty="0" err="1" smtClean="0">
                <a:solidFill>
                  <a:srgbClr val="0000FF"/>
                </a:solidFill>
              </a:rPr>
              <a:t>хемотрофы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Г) </a:t>
            </a:r>
            <a:r>
              <a:rPr lang="ru-RU" sz="3400" dirty="0" err="1" smtClean="0">
                <a:solidFill>
                  <a:srgbClr val="0000FF"/>
                </a:solidFill>
              </a:rPr>
              <a:t>фототрофы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2. Пигмент хлорофилл сосредоточен: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А) в оболочке хлоропласта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Б) в строме</a:t>
            </a:r>
          </a:p>
          <a:p>
            <a:r>
              <a:rPr lang="ru-RU" sz="3400" b="1" dirty="0" smtClean="0">
                <a:solidFill>
                  <a:srgbClr val="0000FF"/>
                </a:solidFill>
              </a:rPr>
              <a:t>В)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ru-RU" sz="3400" dirty="0" err="1" smtClean="0">
                <a:solidFill>
                  <a:srgbClr val="0000FF"/>
                </a:solidFill>
              </a:rPr>
              <a:t>в</a:t>
            </a:r>
            <a:r>
              <a:rPr lang="ru-RU" sz="3400" dirty="0" smtClean="0">
                <a:solidFill>
                  <a:srgbClr val="0000FF"/>
                </a:solidFill>
              </a:rPr>
              <a:t> гранах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3. В хлоропластах световые реакции протекают: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А) только в </a:t>
            </a:r>
            <a:r>
              <a:rPr lang="ru-RU" sz="3400" dirty="0" err="1" smtClean="0">
                <a:solidFill>
                  <a:srgbClr val="0000FF"/>
                </a:solidFill>
              </a:rPr>
              <a:t>квантосомах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Б) в гранах и строме</a:t>
            </a:r>
          </a:p>
          <a:p>
            <a:r>
              <a:rPr lang="ru-RU" sz="3400" b="1" dirty="0" smtClean="0">
                <a:solidFill>
                  <a:srgbClr val="0000FF"/>
                </a:solidFill>
              </a:rPr>
              <a:t>В)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ru-RU" sz="3400" dirty="0" err="1" smtClean="0">
                <a:solidFill>
                  <a:srgbClr val="0000FF"/>
                </a:solidFill>
              </a:rPr>
              <a:t>в</a:t>
            </a:r>
            <a:r>
              <a:rPr lang="ru-RU" sz="3400" dirty="0" smtClean="0">
                <a:solidFill>
                  <a:srgbClr val="0000FF"/>
                </a:solidFill>
              </a:rPr>
              <a:t> гранах и </a:t>
            </a:r>
            <a:r>
              <a:rPr lang="ru-RU" sz="3400" dirty="0" err="1" smtClean="0">
                <a:solidFill>
                  <a:srgbClr val="0000FF"/>
                </a:solidFill>
              </a:rPr>
              <a:t>тилакоидах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Г) в </a:t>
            </a:r>
            <a:r>
              <a:rPr lang="ru-RU" sz="3400" dirty="0" err="1" smtClean="0">
                <a:solidFill>
                  <a:srgbClr val="0000FF"/>
                </a:solidFill>
              </a:rPr>
              <a:t>тилакоидах</a:t>
            </a:r>
            <a:r>
              <a:rPr lang="ru-RU" sz="3400" dirty="0" smtClean="0">
                <a:solidFill>
                  <a:srgbClr val="0000FF"/>
                </a:solidFill>
              </a:rPr>
              <a:t> и строме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4. На какой стадии в хлоропласте образуется первичный углевод: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А) световая стадия</a:t>
            </a:r>
          </a:p>
          <a:p>
            <a:r>
              <a:rPr lang="ru-RU" sz="3400" b="1" dirty="0" smtClean="0">
                <a:solidFill>
                  <a:srgbClr val="0000FF"/>
                </a:solidFill>
              </a:rPr>
              <a:t>Б)</a:t>
            </a:r>
            <a:r>
              <a:rPr lang="ru-RU" sz="3400" dirty="0" err="1" smtClean="0">
                <a:solidFill>
                  <a:srgbClr val="0000FF"/>
                </a:solidFill>
              </a:rPr>
              <a:t>темновая</a:t>
            </a:r>
            <a:r>
              <a:rPr lang="ru-RU" sz="3400" dirty="0" smtClean="0">
                <a:solidFill>
                  <a:srgbClr val="0000FF"/>
                </a:solidFill>
              </a:rPr>
              <a:t> стадия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5. Какую роль играют ферменты при фотосинтезе: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А) нейтрализуют</a:t>
            </a:r>
          </a:p>
          <a:p>
            <a:r>
              <a:rPr lang="ru-RU" sz="3400" b="1" dirty="0" smtClean="0">
                <a:solidFill>
                  <a:srgbClr val="0000FF"/>
                </a:solidFill>
              </a:rPr>
              <a:t>Б)</a:t>
            </a:r>
            <a:r>
              <a:rPr lang="ru-RU" sz="3400" dirty="0" err="1" smtClean="0">
                <a:solidFill>
                  <a:srgbClr val="0000FF"/>
                </a:solidFill>
              </a:rPr>
              <a:t>катализуют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В) расщепляют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6. Конечными продуктами световых реакций фотосинтеза являются:</a:t>
            </a:r>
          </a:p>
          <a:p>
            <a:r>
              <a:rPr lang="ru-RU" sz="3400" dirty="0" smtClean="0">
                <a:solidFill>
                  <a:srgbClr val="0000FF"/>
                </a:solidFill>
              </a:rPr>
              <a:t>А) АТФ, вода, О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Б) АТФ, углеводы, О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b="1" dirty="0" smtClean="0">
                <a:solidFill>
                  <a:srgbClr val="0000FF"/>
                </a:solidFill>
              </a:rPr>
              <a:t>В)</a:t>
            </a:r>
            <a:r>
              <a:rPr lang="ru-RU" sz="3400" dirty="0" smtClean="0">
                <a:solidFill>
                  <a:srgbClr val="0000FF"/>
                </a:solidFill>
              </a:rPr>
              <a:t> НАДФ Н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r>
              <a:rPr lang="ru-RU" sz="3400" dirty="0" smtClean="0">
                <a:solidFill>
                  <a:srgbClr val="0000FF"/>
                </a:solidFill>
              </a:rPr>
              <a:t>, АТФ, О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sz="3400" dirty="0" smtClean="0">
                <a:solidFill>
                  <a:srgbClr val="0000FF"/>
                </a:solidFill>
              </a:rPr>
              <a:t>Г) НАДФ Н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r>
              <a:rPr lang="ru-RU" sz="3400" dirty="0" smtClean="0">
                <a:solidFill>
                  <a:srgbClr val="0000FF"/>
                </a:solidFill>
              </a:rPr>
              <a:t>, Н2О, О</a:t>
            </a:r>
            <a:r>
              <a:rPr lang="ru-RU" sz="3400" baseline="-25000" dirty="0" smtClean="0">
                <a:solidFill>
                  <a:srgbClr val="0000FF"/>
                </a:solidFill>
              </a:rPr>
              <a:t>2</a:t>
            </a:r>
            <a:endParaRPr lang="ru-RU" sz="3400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3200" dirty="0" smtClean="0"/>
              <a:t>Домашнее задание:    </a:t>
            </a:r>
          </a:p>
          <a:p>
            <a:pPr>
              <a:buNone/>
            </a:pPr>
            <a:r>
              <a:rPr lang="ru-RU" sz="3200" dirty="0" smtClean="0"/>
              <a:t>§3.3, стр.98. задание №5, стр.102, выполнить в тетради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5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568</TotalTime>
  <Words>498</Words>
  <Application>Microsoft Office PowerPoint</Application>
  <PresentationFormat>Экран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Аптека</vt:lpstr>
      <vt:lpstr>Урок биологии  10 класс </vt:lpstr>
      <vt:lpstr>Слайд 2</vt:lpstr>
      <vt:lpstr>Я хлорофилл, всегда зеленый Пускай прохлада или зной, Но я тружусь, как заведенный, И каждый раз иду, как в бой. Лишь только солнышко проглянет, Я первый луч его ловлю. И сразу воздух чистым станет, И сразу всех я накормлю. Вода по стеблям поднимаясь, Идет к зеленому листу И с СО2 соединяясь Дает нам сахар на свету. Вот так творение природы – Волшебный, добрый хлорофилл Способен прокормить народы Хотя уж к вечеру без сил. Г.И. Лернер</vt:lpstr>
      <vt:lpstr>Слайд 4</vt:lpstr>
      <vt:lpstr>Слайд 5</vt:lpstr>
      <vt:lpstr>Слайд 6</vt:lpstr>
      <vt:lpstr>Слайд 7</vt:lpstr>
      <vt:lpstr>Слайд 8</vt:lpstr>
      <vt:lpstr>Фотосинтез</vt:lpstr>
      <vt:lpstr>Слайд 10</vt:lpstr>
      <vt:lpstr>Фотосинтез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</dc:creator>
  <cp:lastModifiedBy>Учитель</cp:lastModifiedBy>
  <cp:revision>58</cp:revision>
  <dcterms:created xsi:type="dcterms:W3CDTF">2014-12-05T11:51:46Z</dcterms:created>
  <dcterms:modified xsi:type="dcterms:W3CDTF">2017-02-07T05:45:19Z</dcterms:modified>
</cp:coreProperties>
</file>